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6C0"/>
    <a:srgbClr val="2683C6"/>
    <a:srgbClr val="4495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652" autoAdjust="0"/>
  </p:normalViewPr>
  <p:slideViewPr>
    <p:cSldViewPr snapToGrid="0">
      <p:cViewPr varScale="1">
        <p:scale>
          <a:sx n="78" d="100"/>
          <a:sy n="78" d="100"/>
        </p:scale>
        <p:origin x="10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gif>
</file>

<file path=ppt/media/image3.gif>
</file>

<file path=ppt/media/image4.jpeg>
</file>

<file path=ppt/media/image5.jp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E7D8E-688F-4ACB-8C68-F3AADE2406AE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654C6-2508-4425-A12B-BEB1085CBC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286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654C6-2508-4425-A12B-BEB1085CBC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922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654C6-2508-4425-A12B-BEB1085CBC6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0588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43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597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182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184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26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273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555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616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124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08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449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CCAC03D-5032-4C9B-BD6A-F0AEB5F816AD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73AE78D-3DF8-4BB1-B23B-F21601F3DAD1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45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7" r:id="rId1"/>
    <p:sldLayoutId id="2147483928" r:id="rId2"/>
    <p:sldLayoutId id="2147483929" r:id="rId3"/>
    <p:sldLayoutId id="2147483930" r:id="rId4"/>
    <p:sldLayoutId id="2147483931" r:id="rId5"/>
    <p:sldLayoutId id="2147483932" r:id="rId6"/>
    <p:sldLayoutId id="2147483933" r:id="rId7"/>
    <p:sldLayoutId id="2147483934" r:id="rId8"/>
    <p:sldLayoutId id="2147483935" r:id="rId9"/>
    <p:sldLayoutId id="2147483936" r:id="rId10"/>
    <p:sldLayoutId id="21474839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52755" y="2015748"/>
            <a:ext cx="8796660" cy="1646302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ru-RU" dirty="0" smtClean="0"/>
              <a:t>Компьютерные сети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62823" y="4519185"/>
            <a:ext cx="7766936" cy="1096899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Подготовила: Ватанина Виолетта</a:t>
            </a:r>
          </a:p>
          <a:p>
            <a:r>
              <a:rPr lang="ru-RU" dirty="0" smtClean="0"/>
              <a:t>Ученица 9-А класса</a:t>
            </a:r>
          </a:p>
          <a:p>
            <a:r>
              <a:rPr lang="ru-RU" dirty="0" smtClean="0"/>
              <a:t>Преподаватель: Орлова Екатерина Алексеевна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772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3472249" y="457199"/>
            <a:ext cx="5474043" cy="5387546"/>
          </a:xfrm>
          <a:prstGeom prst="ellipse">
            <a:avLst/>
          </a:prstGeom>
          <a:solidFill>
            <a:srgbClr val="58B6C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 smtClean="0"/>
              <a:t>Спасибо за внимание!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7596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2820" y="81956"/>
            <a:ext cx="9905998" cy="1478570"/>
          </a:xfrm>
        </p:spPr>
        <p:txBody>
          <a:bodyPr>
            <a:normAutofit/>
          </a:bodyPr>
          <a:lstStyle/>
          <a:p>
            <a:r>
              <a:rPr lang="ru-RU" dirty="0" smtClean="0"/>
              <a:t>Что такое компьютерная сеть?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2820" y="3414374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 smtClean="0"/>
              <a:t>Линии связи: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Телефонная линия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Электрические кабели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Оптическое волокно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Радиоволны (в беспроводных сетях)</a:t>
            </a:r>
          </a:p>
          <a:p>
            <a:pPr>
              <a:buFont typeface="Wingdings" panose="05000000000000000000" pitchFamily="2" charset="2"/>
              <a:buChar char="Ø"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275687" y="1857406"/>
            <a:ext cx="7864500" cy="12600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Компьютерная сеть – это группа компьютеров, соединенных линиями связи.</a:t>
            </a:r>
            <a:endParaRPr lang="ru-RU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1092820" y="1857406"/>
            <a:ext cx="0" cy="1260088"/>
          </a:xfrm>
          <a:prstGeom prst="line">
            <a:avLst/>
          </a:prstGeom>
          <a:ln w="3810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26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168720"/>
              </p:ext>
            </p:extLst>
          </p:nvPr>
        </p:nvGraphicFramePr>
        <p:xfrm>
          <a:off x="1002513" y="1207678"/>
          <a:ext cx="10346562" cy="521451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173281">
                  <a:extLst>
                    <a:ext uri="{9D8B030D-6E8A-4147-A177-3AD203B41FA5}">
                      <a16:colId xmlns:a16="http://schemas.microsoft.com/office/drawing/2014/main" val="2576796987"/>
                    </a:ext>
                  </a:extLst>
                </a:gridCol>
                <a:gridCol w="5173281">
                  <a:extLst>
                    <a:ext uri="{9D8B030D-6E8A-4147-A177-3AD203B41FA5}">
                      <a16:colId xmlns:a16="http://schemas.microsoft.com/office/drawing/2014/main" val="489109697"/>
                    </a:ext>
                  </a:extLst>
                </a:gridCol>
              </a:tblGrid>
              <a:tr h="692162">
                <a:tc>
                  <a:txBody>
                    <a:bodyPr/>
                    <a:lstStyle/>
                    <a:p>
                      <a:pPr algn="ctr"/>
                      <a:r>
                        <a:rPr lang="ru-RU" sz="4800" dirty="0" smtClean="0">
                          <a:solidFill>
                            <a:srgbClr val="92D050"/>
                          </a:solidFill>
                        </a:rPr>
                        <a:t>+</a:t>
                      </a:r>
                      <a:endParaRPr lang="ru-RU" sz="4800" dirty="0">
                        <a:solidFill>
                          <a:srgbClr val="92D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dirty="0" smtClean="0">
                          <a:solidFill>
                            <a:srgbClr val="FF0000"/>
                          </a:solidFill>
                        </a:rPr>
                        <a:t>––</a:t>
                      </a:r>
                      <a:endParaRPr lang="ru-RU" sz="44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887607"/>
                  </a:ext>
                </a:extLst>
              </a:tr>
              <a:tr h="692162">
                <a:tc>
                  <a:txBody>
                    <a:bodyPr/>
                    <a:lstStyle/>
                    <a:p>
                      <a:r>
                        <a:rPr lang="ru-RU" sz="2400" b="1" dirty="0" smtClean="0"/>
                        <a:t>Обмен данными </a:t>
                      </a:r>
                      <a:r>
                        <a:rPr lang="ru-RU" sz="2400" dirty="0" smtClean="0"/>
                        <a:t>между компьютерами </a:t>
                      </a:r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 smtClean="0"/>
                        <a:t>Затраты</a:t>
                      </a:r>
                      <a:r>
                        <a:rPr lang="ru-RU" sz="2400" dirty="0" smtClean="0"/>
                        <a:t> на сетевое оборудование </a:t>
                      </a:r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919696"/>
                  </a:ext>
                </a:extLst>
              </a:tr>
              <a:tr h="1922671">
                <a:tc>
                  <a:txBody>
                    <a:bodyPr/>
                    <a:lstStyle/>
                    <a:p>
                      <a:pPr>
                        <a:buClr>
                          <a:srgbClr val="92D05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ru-RU" sz="2400" b="1" dirty="0" smtClean="0"/>
                        <a:t>Совместное использование </a:t>
                      </a:r>
                      <a:r>
                        <a:rPr lang="ru-RU" sz="2400" dirty="0" smtClean="0"/>
                        <a:t>ресурсов: </a:t>
                      </a:r>
                    </a:p>
                    <a:p>
                      <a:pPr marL="342900" indent="-342900">
                        <a:buClr>
                          <a:schemeClr val="tx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ru-RU" sz="2400" dirty="0" smtClean="0"/>
                        <a:t>Данные</a:t>
                      </a:r>
                    </a:p>
                    <a:p>
                      <a:pPr marL="342900" indent="-342900">
                        <a:buClr>
                          <a:schemeClr val="tx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ru-RU" sz="2400" dirty="0" smtClean="0"/>
                        <a:t>Программы</a:t>
                      </a:r>
                    </a:p>
                    <a:p>
                      <a:pPr marL="342900" indent="-342900">
                        <a:buClr>
                          <a:schemeClr val="tx1"/>
                        </a:buClr>
                        <a:buSzPct val="100000"/>
                        <a:buFont typeface="Arial" panose="020B0604020202020204" pitchFamily="34" charset="0"/>
                        <a:buChar char="•"/>
                      </a:pPr>
                      <a:r>
                        <a:rPr lang="ru-RU" sz="2400" dirty="0" smtClean="0"/>
                        <a:t>Внешние устройства</a:t>
                      </a:r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Снижается </a:t>
                      </a:r>
                      <a:r>
                        <a:rPr lang="ru-RU" sz="2400" b="1" dirty="0" smtClean="0"/>
                        <a:t>безопасность</a:t>
                      </a:r>
                      <a:r>
                        <a:rPr lang="ru-RU" sz="2400" dirty="0" smtClean="0"/>
                        <a:t> данных </a:t>
                      </a:r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200182"/>
                  </a:ext>
                </a:extLst>
              </a:tr>
              <a:tr h="6921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dirty="0" smtClean="0"/>
                        <a:t>Распределённые</a:t>
                      </a:r>
                      <a:r>
                        <a:rPr lang="ru-RU" sz="2400" dirty="0" smtClean="0"/>
                        <a:t> вычисления </a:t>
                      </a:r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Нужен системный администратор</a:t>
                      </a:r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987585"/>
                  </a:ext>
                </a:extLst>
              </a:tr>
              <a:tr h="692162">
                <a:tc>
                  <a:txBody>
                    <a:bodyPr/>
                    <a:lstStyle/>
                    <a:p>
                      <a:pPr>
                        <a:buClr>
                          <a:srgbClr val="92D050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ru-RU" sz="2400" dirty="0" smtClean="0"/>
                        <a:t>Электронная </a:t>
                      </a:r>
                      <a:r>
                        <a:rPr lang="ru-RU" sz="2400" b="1" dirty="0" smtClean="0"/>
                        <a:t>почта </a:t>
                      </a:r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1075302"/>
                  </a:ext>
                </a:extLst>
              </a:tr>
            </a:tbl>
          </a:graphicData>
        </a:graphic>
      </p:graphicFrame>
      <p:sp>
        <p:nvSpPr>
          <p:cNvPr id="14" name="Скругленный прямоугольник 13"/>
          <p:cNvSpPr/>
          <p:nvPr/>
        </p:nvSpPr>
        <p:spPr>
          <a:xfrm>
            <a:off x="1298932" y="200723"/>
            <a:ext cx="9753724" cy="747132"/>
          </a:xfrm>
          <a:prstGeom prst="roundRect">
            <a:avLst/>
          </a:prstGeom>
          <a:solidFill>
            <a:srgbClr val="58B6C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smtClean="0"/>
              <a:t>Плюсы и минусы использования компьютерных сетей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25260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8485" y="1771691"/>
            <a:ext cx="5255115" cy="45551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/>
              <a:t>Системный администратор </a:t>
            </a:r>
            <a:endParaRPr lang="ru-RU" sz="2800" b="1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Устанавливает </a:t>
            </a:r>
            <a:r>
              <a:rPr lang="ru-RU" sz="2400" dirty="0"/>
              <a:t>и настраивает ПО </a:t>
            </a:r>
            <a:endParaRPr lang="ru-RU" sz="2400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Устанавливает </a:t>
            </a:r>
            <a:r>
              <a:rPr lang="ru-RU" sz="2400" dirty="0"/>
              <a:t>права доступа </a:t>
            </a:r>
            <a:endParaRPr lang="ru-RU" sz="2400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Обеспечивает </a:t>
            </a:r>
            <a:r>
              <a:rPr lang="ru-RU" sz="2400" dirty="0"/>
              <a:t>защиту информации </a:t>
            </a:r>
            <a:endParaRPr lang="ru-RU" sz="2400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Предотвращает </a:t>
            </a:r>
            <a:r>
              <a:rPr lang="ru-RU" sz="2400" dirty="0"/>
              <a:t>потерю данных в </a:t>
            </a:r>
            <a:r>
              <a:rPr lang="ru-RU" sz="2400" dirty="0" smtClean="0"/>
              <a:t>случае </a:t>
            </a:r>
            <a:r>
              <a:rPr lang="ru-RU" sz="2400" dirty="0"/>
              <a:t>сбоев </a:t>
            </a:r>
            <a:endParaRPr lang="ru-RU" sz="2400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Делает </a:t>
            </a:r>
            <a:r>
              <a:rPr lang="ru-RU" sz="2400" dirty="0"/>
              <a:t>резервные копии данных </a:t>
            </a:r>
            <a:endParaRPr lang="ru-RU" sz="2400" dirty="0" smtClean="0"/>
          </a:p>
          <a:p>
            <a:pPr>
              <a:buSzPct val="90000"/>
              <a:buFont typeface="Wingdings" panose="05000000000000000000" pitchFamily="2" charset="2"/>
              <a:buChar char="q"/>
            </a:pPr>
            <a:r>
              <a:rPr lang="ru-RU" sz="2400" dirty="0" smtClean="0"/>
              <a:t> Устраняет </a:t>
            </a:r>
            <a:r>
              <a:rPr lang="ru-RU" sz="2400" dirty="0"/>
              <a:t>неисправности в сети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664321"/>
            <a:ext cx="6062548" cy="4546910"/>
          </a:xfrm>
          <a:prstGeom prst="rect">
            <a:avLst/>
          </a:prstGeom>
          <a:ln w="28575">
            <a:noFill/>
          </a:ln>
        </p:spPr>
      </p:pic>
      <p:sp>
        <p:nvSpPr>
          <p:cNvPr id="8" name="Скругленный прямоугольник 7"/>
          <p:cNvSpPr/>
          <p:nvPr/>
        </p:nvSpPr>
        <p:spPr>
          <a:xfrm>
            <a:off x="1293541" y="492805"/>
            <a:ext cx="10080703" cy="85121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 smtClean="0">
                <a:solidFill>
                  <a:schemeClr val="bg1"/>
                </a:solidFill>
              </a:rPr>
              <a:t>Профессии, связанные с обслуживанием</a:t>
            </a:r>
            <a:endParaRPr lang="ru-RU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23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1068" y="1837940"/>
            <a:ext cx="5776332" cy="573447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B0F0"/>
                </a:solidFill>
              </a:rPr>
              <a:t>Персональные </a:t>
            </a:r>
            <a:r>
              <a:rPr lang="ru-RU" sz="2400" dirty="0">
                <a:solidFill>
                  <a:srgbClr val="00B0F0"/>
                </a:solidFill>
              </a:rPr>
              <a:t>сети </a:t>
            </a:r>
            <a:r>
              <a:rPr lang="ru-RU" sz="2400" dirty="0"/>
              <a:t>(</a:t>
            </a:r>
            <a:r>
              <a:rPr lang="en-US" sz="2400" b="1" dirty="0"/>
              <a:t>PAN</a:t>
            </a:r>
            <a:r>
              <a:rPr lang="en-US" sz="2400" dirty="0"/>
              <a:t> = Personal Area Network), </a:t>
            </a:r>
            <a:r>
              <a:rPr lang="ru-RU" sz="2400" dirty="0"/>
              <a:t>радиус до 30 </a:t>
            </a:r>
            <a:r>
              <a:rPr lang="ru-RU" sz="2400" dirty="0" smtClean="0"/>
              <a:t>м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B0F0"/>
                </a:solidFill>
              </a:rPr>
              <a:t>Локальные </a:t>
            </a:r>
            <a:r>
              <a:rPr lang="ru-RU" sz="2400" dirty="0">
                <a:solidFill>
                  <a:srgbClr val="00B0F0"/>
                </a:solidFill>
              </a:rPr>
              <a:t>сети </a:t>
            </a:r>
            <a:r>
              <a:rPr lang="ru-RU" sz="2400" dirty="0"/>
              <a:t>(</a:t>
            </a:r>
            <a:r>
              <a:rPr lang="en-US" sz="2400" b="1" dirty="0"/>
              <a:t>LAN</a:t>
            </a:r>
            <a:r>
              <a:rPr lang="en-US" sz="2400" dirty="0"/>
              <a:t> = Local Area Network) – </a:t>
            </a:r>
            <a:r>
              <a:rPr lang="ru-RU" sz="2400" dirty="0"/>
              <a:t>в одном или нескольких соседних зданиях </a:t>
            </a:r>
            <a:endParaRPr lang="ru-RU" sz="24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B0F0"/>
                </a:solidFill>
              </a:rPr>
              <a:t>Корпоративные </a:t>
            </a:r>
            <a:r>
              <a:rPr lang="ru-RU" sz="2400" dirty="0">
                <a:solidFill>
                  <a:srgbClr val="00B0F0"/>
                </a:solidFill>
              </a:rPr>
              <a:t>сети </a:t>
            </a:r>
            <a:r>
              <a:rPr lang="ru-RU" sz="2400" dirty="0"/>
              <a:t>– одна организация городские сети (</a:t>
            </a:r>
            <a:r>
              <a:rPr lang="en-US" sz="2400" b="1" dirty="0"/>
              <a:t>MAN</a:t>
            </a:r>
            <a:r>
              <a:rPr lang="en-US" sz="2400" dirty="0"/>
              <a:t> = Metropolitan Area Network) </a:t>
            </a:r>
            <a:endParaRPr lang="ru-RU" sz="24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B0F0"/>
                </a:solidFill>
              </a:rPr>
              <a:t>Глобальные </a:t>
            </a:r>
            <a:r>
              <a:rPr lang="ru-RU" sz="2400" dirty="0">
                <a:solidFill>
                  <a:srgbClr val="00B0F0"/>
                </a:solidFill>
              </a:rPr>
              <a:t>сети </a:t>
            </a:r>
            <a:r>
              <a:rPr lang="ru-RU" sz="2400" dirty="0"/>
              <a:t>(</a:t>
            </a:r>
            <a:r>
              <a:rPr lang="en-US" sz="2400" b="1" dirty="0"/>
              <a:t>WAN</a:t>
            </a:r>
            <a:r>
              <a:rPr lang="en-US" sz="2400" dirty="0"/>
              <a:t> = Wide Area Network)</a:t>
            </a:r>
            <a:endParaRPr lang="ru-RU" sz="2400" dirty="0"/>
          </a:p>
        </p:txBody>
      </p:sp>
      <p:pic>
        <p:nvPicPr>
          <p:cNvPr id="2054" name="Picture 6" descr="Гифка сеть, rojo, красный,  gif картинки, рохо, румяный,  гиф анимация скачать бесплатно 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1215" y="1447648"/>
            <a:ext cx="5960275" cy="447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Скругленный прямоугольник 3"/>
          <p:cNvSpPr/>
          <p:nvPr/>
        </p:nvSpPr>
        <p:spPr>
          <a:xfrm>
            <a:off x="2678151" y="347120"/>
            <a:ext cx="7313342" cy="756849"/>
          </a:xfrm>
          <a:prstGeom prst="roundRect">
            <a:avLst/>
          </a:prstGeom>
          <a:solidFill>
            <a:srgbClr val="58B6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/>
              <a:t>Типы сетей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40581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8499" y="-521498"/>
            <a:ext cx="10058400" cy="1450757"/>
          </a:xfrm>
        </p:spPr>
        <p:txBody>
          <a:bodyPr/>
          <a:lstStyle/>
          <a:p>
            <a:r>
              <a:rPr lang="ru-RU" dirty="0" smtClean="0"/>
              <a:t>Обмен данными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0723" y="1849973"/>
            <a:ext cx="10058400" cy="4023360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Шлюз </a:t>
            </a:r>
            <a:r>
              <a:rPr lang="ru-RU" sz="2400" dirty="0"/>
              <a:t>(конвертер) – устройство, которое объединяет сети с разными протоколами. </a:t>
            </a:r>
            <a:endParaRPr lang="ru-RU" sz="2400" dirty="0" smtClean="0"/>
          </a:p>
          <a:p>
            <a:r>
              <a:rPr lang="ru-RU" sz="2800" dirty="0" smtClean="0">
                <a:solidFill>
                  <a:srgbClr val="58B6C0"/>
                </a:solidFill>
              </a:rPr>
              <a:t>Пакетный </a:t>
            </a:r>
            <a:r>
              <a:rPr lang="ru-RU" sz="2800" dirty="0">
                <a:solidFill>
                  <a:srgbClr val="58B6C0"/>
                </a:solidFill>
              </a:rPr>
              <a:t>режим </a:t>
            </a:r>
            <a:endParaRPr lang="ru-RU" sz="2800" dirty="0" smtClean="0">
              <a:solidFill>
                <a:srgbClr val="58B6C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 Более </a:t>
            </a:r>
            <a:r>
              <a:rPr lang="ru-RU" sz="2400" dirty="0"/>
              <a:t>равномерная нагрузка на сеть </a:t>
            </a:r>
            <a:endParaRPr lang="ru-RU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 При </a:t>
            </a:r>
            <a:r>
              <a:rPr lang="ru-RU" sz="2400" dirty="0"/>
              <a:t>сбое повтор 1 пакета </a:t>
            </a:r>
            <a:endParaRPr lang="ru-RU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 smtClean="0"/>
              <a:t> Пакеты </a:t>
            </a:r>
            <a:r>
              <a:rPr lang="ru-RU" sz="2400" dirty="0"/>
              <a:t>могут идти разными маршрутами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606626" y="983134"/>
            <a:ext cx="6039502" cy="663705"/>
          </a:xfrm>
          <a:prstGeom prst="rect">
            <a:avLst/>
          </a:prstGeom>
          <a:solidFill>
            <a:srgbClr val="58B6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/>
              <a:t>Протокол – это набор правил и соглашений, определяющих порядок обмена данными.</a:t>
            </a:r>
            <a:endParaRPr lang="ru-RU" sz="2400" dirty="0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434898" y="929259"/>
            <a:ext cx="0" cy="763131"/>
          </a:xfrm>
          <a:prstGeom prst="line">
            <a:avLst/>
          </a:prstGeom>
          <a:ln w="3810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2" name="Picture 6" descr="Передача пакета данных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750" y="2186585"/>
            <a:ext cx="6461951" cy="401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75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Пакетный режим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7845" y="1990700"/>
            <a:ext cx="10058400" cy="4023360"/>
          </a:xfrm>
        </p:spPr>
        <p:txBody>
          <a:bodyPr/>
          <a:lstStyle/>
          <a:p>
            <a:r>
              <a:rPr lang="ru-RU" sz="2800" dirty="0" smtClean="0">
                <a:solidFill>
                  <a:srgbClr val="58B6C0"/>
                </a:solidFill>
              </a:rPr>
              <a:t>Состав пакета: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Адрес получателя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Адрес отправителя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Данные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Контрольная сумму</a:t>
            </a:r>
          </a:p>
          <a:p>
            <a:pPr>
              <a:buFont typeface="Wingdings" panose="05000000000000000000" pitchFamily="2" charset="2"/>
              <a:buChar char="Ø"/>
            </a:pPr>
            <a:endParaRPr lang="ru-RU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678" y="2072682"/>
            <a:ext cx="82804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12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6621" y="1963741"/>
            <a:ext cx="9258282" cy="5598594"/>
          </a:xfrm>
        </p:spPr>
        <p:txBody>
          <a:bodyPr>
            <a:normAutofit/>
          </a:bodyPr>
          <a:lstStyle/>
          <a:p>
            <a:r>
              <a:rPr lang="ru-RU" sz="2800" dirty="0" smtClean="0">
                <a:solidFill>
                  <a:srgbClr val="58B6C0"/>
                </a:solidFill>
              </a:rPr>
              <a:t>Клиент</a:t>
            </a:r>
            <a:r>
              <a:rPr lang="ru-RU" sz="2800" dirty="0">
                <a:solidFill>
                  <a:srgbClr val="58B6C0"/>
                </a:solidFill>
              </a:rPr>
              <a:t> </a:t>
            </a:r>
            <a:r>
              <a:rPr lang="ru-RU" sz="2800" dirty="0" smtClean="0">
                <a:solidFill>
                  <a:srgbClr val="58B6C0"/>
                </a:solidFill>
              </a:rPr>
              <a:t>– компьютер, использующий ресурсы серверов.</a:t>
            </a:r>
            <a:endParaRPr lang="ru-RU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Посылает запрос с заданием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 Выводит на экран ответ, полученный </a:t>
            </a:r>
          </a:p>
          <a:p>
            <a:pPr marL="0" indent="0">
              <a:buNone/>
            </a:pPr>
            <a:r>
              <a:rPr lang="ru-RU" dirty="0" smtClean="0"/>
              <a:t>      от сервера</a:t>
            </a:r>
          </a:p>
          <a:p>
            <a:r>
              <a:rPr lang="ru-RU" sz="2400" dirty="0" smtClean="0">
                <a:solidFill>
                  <a:srgbClr val="58B6C0"/>
                </a:solidFill>
              </a:rPr>
              <a:t>Сервер: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Принимает запросы от клиентов и </a:t>
            </a:r>
          </a:p>
          <a:p>
            <a:pPr marL="0" indent="0">
              <a:buNone/>
            </a:pPr>
            <a:r>
              <a:rPr lang="ru-RU" dirty="0" smtClean="0"/>
              <a:t>    ставит их в очередь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Выполняет задание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 Посылает ответ с результатами </a:t>
            </a:r>
            <a:endParaRPr lang="ru-RU" dirty="0"/>
          </a:p>
        </p:txBody>
      </p:sp>
      <p:pic>
        <p:nvPicPr>
          <p:cNvPr id="6146" name="Picture 2" descr="https://eso.brgu.ru/pluginfile.php/324471/course/overviewfiles/img1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" t="18095" r="241" b="15775"/>
          <a:stretch/>
        </p:blipFill>
        <p:spPr bwMode="auto">
          <a:xfrm>
            <a:off x="4835762" y="2636400"/>
            <a:ext cx="7148822" cy="336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Скругленный прямоугольник 5"/>
          <p:cNvSpPr/>
          <p:nvPr/>
        </p:nvSpPr>
        <p:spPr>
          <a:xfrm>
            <a:off x="2681416" y="406791"/>
            <a:ext cx="7055708" cy="832124"/>
          </a:xfrm>
          <a:prstGeom prst="roundRect">
            <a:avLst/>
          </a:prstGeom>
          <a:solidFill>
            <a:srgbClr val="58B6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 smtClean="0"/>
              <a:t>Серверы и клиенты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96458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92010" y="3511789"/>
            <a:ext cx="10058400" cy="4023360"/>
          </a:xfrm>
        </p:spPr>
        <p:txBody>
          <a:bodyPr/>
          <a:lstStyle/>
          <a:p>
            <a:pPr>
              <a:buClr>
                <a:srgbClr val="92D050"/>
              </a:buClr>
              <a:buSzPct val="90000"/>
              <a:buFont typeface="Wingdings" panose="05000000000000000000" pitchFamily="2" charset="2"/>
              <a:buChar char="q"/>
            </a:pPr>
            <a:r>
              <a:rPr lang="ru-RU" dirty="0" smtClean="0"/>
              <a:t> Дешевизна клиентов</a:t>
            </a:r>
          </a:p>
          <a:p>
            <a:pPr>
              <a:buClr>
                <a:srgbClr val="92D050"/>
              </a:buClr>
              <a:buSzPct val="90000"/>
              <a:buFont typeface="Wingdings" panose="05000000000000000000" pitchFamily="2" charset="2"/>
              <a:buChar char="q"/>
            </a:pPr>
            <a:r>
              <a:rPr lang="ru-RU" dirty="0" smtClean="0"/>
              <a:t> Проще администрирование </a:t>
            </a:r>
          </a:p>
          <a:p>
            <a:pPr>
              <a:buClr>
                <a:srgbClr val="92D050"/>
              </a:buClr>
              <a:buSzPct val="90000"/>
              <a:buFont typeface="Wingdings" panose="05000000000000000000" pitchFamily="2" charset="2"/>
              <a:buChar char="q"/>
            </a:pPr>
            <a:r>
              <a:rPr lang="ru-RU" dirty="0" smtClean="0"/>
              <a:t> Выше </a:t>
            </a:r>
            <a:r>
              <a:rPr lang="ru-RU" dirty="0"/>
              <a:t>безопасность данных </a:t>
            </a:r>
            <a:endParaRPr lang="ru-RU" dirty="0" smtClean="0"/>
          </a:p>
          <a:p>
            <a:pPr>
              <a:buClr>
                <a:srgbClr val="FF0000"/>
              </a:buClr>
              <a:buSzPct val="90000"/>
              <a:buFont typeface="Wingdings" panose="05000000000000000000" pitchFamily="2" charset="2"/>
              <a:buChar char="q"/>
            </a:pPr>
            <a:r>
              <a:rPr lang="ru-RU" dirty="0" smtClean="0"/>
              <a:t> При </a:t>
            </a:r>
            <a:r>
              <a:rPr lang="ru-RU" dirty="0"/>
              <a:t>отказе сервера ничего не работает </a:t>
            </a:r>
            <a:endParaRPr lang="ru-RU" dirty="0" smtClean="0"/>
          </a:p>
          <a:p>
            <a:pPr>
              <a:buClr>
                <a:srgbClr val="FF0000"/>
              </a:buClr>
              <a:buSzPct val="90000"/>
              <a:buFont typeface="Wingdings" panose="05000000000000000000" pitchFamily="2" charset="2"/>
              <a:buChar char="q"/>
            </a:pPr>
            <a:r>
              <a:rPr lang="ru-RU" dirty="0" smtClean="0"/>
              <a:t> Ошибки </a:t>
            </a:r>
            <a:r>
              <a:rPr lang="ru-RU" dirty="0"/>
              <a:t>в настройках влияют на </a:t>
            </a:r>
            <a:r>
              <a:rPr lang="ru-RU" dirty="0" smtClean="0"/>
              <a:t>всех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890583" y="469374"/>
            <a:ext cx="8822725" cy="716692"/>
          </a:xfrm>
          <a:prstGeom prst="roundRect">
            <a:avLst/>
          </a:prstGeom>
          <a:solidFill>
            <a:srgbClr val="58B6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 smtClean="0"/>
              <a:t>Терминальный сервер</a:t>
            </a:r>
            <a:endParaRPr lang="ru-RU" sz="40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08559" y="3409781"/>
            <a:ext cx="60625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92D050"/>
              </a:buClr>
              <a:buSzPct val="90000"/>
            </a:pPr>
            <a:r>
              <a:rPr lang="ru-RU" sz="6600" b="1" dirty="0" smtClean="0">
                <a:solidFill>
                  <a:srgbClr val="92D050"/>
                </a:solidFill>
              </a:rPr>
              <a:t>+</a:t>
            </a:r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848440" y="3511789"/>
            <a:ext cx="9945" cy="211368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131001" y="4295348"/>
            <a:ext cx="5613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9600" dirty="0">
                <a:solidFill>
                  <a:srgbClr val="FF0000"/>
                </a:solidFill>
              </a:rPr>
              <a:t>-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/>
          <a:stretch/>
        </p:blipFill>
        <p:spPr>
          <a:xfrm>
            <a:off x="4374291" y="1408489"/>
            <a:ext cx="7817709" cy="3509319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34418" y="1747788"/>
            <a:ext cx="4793442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rgbClr val="58B6C0"/>
                </a:solidFill>
              </a:rPr>
              <a:t>Клиент: </a:t>
            </a:r>
            <a:r>
              <a:rPr lang="ru-RU" sz="2000" dirty="0" smtClean="0"/>
              <a:t>клавиатура + монитор, нет винчестера </a:t>
            </a:r>
          </a:p>
          <a:p>
            <a:r>
              <a:rPr lang="ru-RU" sz="2000" dirty="0" smtClean="0">
                <a:solidFill>
                  <a:srgbClr val="58B6C0"/>
                </a:solidFill>
              </a:rPr>
              <a:t>Сервер: </a:t>
            </a:r>
            <a:r>
              <a:rPr lang="ru-RU" sz="2000" dirty="0" smtClean="0"/>
              <a:t>время процессора, ОЗУ, диски, принтеры и т.п. </a:t>
            </a:r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73453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194</TotalTime>
  <Words>337</Words>
  <Application>Microsoft Office PowerPoint</Application>
  <PresentationFormat>Широкоэкранный</PresentationFormat>
  <Paragraphs>73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Ретро</vt:lpstr>
      <vt:lpstr>Компьютерные сети</vt:lpstr>
      <vt:lpstr>Что такое компьютерная сеть?</vt:lpstr>
      <vt:lpstr>Презентация PowerPoint</vt:lpstr>
      <vt:lpstr>Презентация PowerPoint</vt:lpstr>
      <vt:lpstr>Презентация PowerPoint</vt:lpstr>
      <vt:lpstr>Обмен данными</vt:lpstr>
      <vt:lpstr>Пакетный режим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Компьютерные сети</dc:title>
  <dc:creator>E6520</dc:creator>
  <cp:lastModifiedBy>E6520</cp:lastModifiedBy>
  <cp:revision>19</cp:revision>
  <dcterms:created xsi:type="dcterms:W3CDTF">2022-03-11T19:24:40Z</dcterms:created>
  <dcterms:modified xsi:type="dcterms:W3CDTF">2022-03-11T22:41:33Z</dcterms:modified>
</cp:coreProperties>
</file>

<file path=docProps/thumbnail.jpeg>
</file>